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ns" charset="1" panose="00000000000000000000"/>
      <p:regular r:id="rId17"/>
    </p:embeddedFont>
    <p:embeddedFont>
      <p:font typeface="Open Sans Bold"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https://github.com/M10546/Heart-Disease-Diagnosis/blob/main/Heart%20Disease%20Analysis.ipynb" TargetMode="External" Type="http://schemas.openxmlformats.org/officeDocument/2006/relationships/hyperlink"/><Relationship Id="rId14" Target="https://public.tableau.com/views/HeartDiseaseDiagnosisDashboard/Home?:language=en-US&amp;:sid=&amp;:redirect=auth&amp;:display_count=n&amp;:origin=viz_share_link"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TextBox 2" id="2"/>
          <p:cNvSpPr txBox="true"/>
          <p:nvPr/>
        </p:nvSpPr>
        <p:spPr>
          <a:xfrm rot="0">
            <a:off x="4911745" y="5587662"/>
            <a:ext cx="8464511" cy="138430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a:ea typeface="Open Sans"/>
                <a:cs typeface="Open Sans"/>
                <a:sym typeface="Open Sans"/>
              </a:rPr>
              <a:t>An analytic and predictive approach</a:t>
            </a:r>
          </a:p>
          <a:p>
            <a:pPr algn="ctr">
              <a:lnSpc>
                <a:spcPts val="5599"/>
              </a:lnSpc>
              <a:spcBef>
                <a:spcPct val="0"/>
              </a:spcBef>
            </a:pPr>
          </a:p>
        </p:txBody>
      </p:sp>
      <p:grpSp>
        <p:nvGrpSpPr>
          <p:cNvPr name="Group 3" id="3"/>
          <p:cNvGrpSpPr/>
          <p:nvPr/>
        </p:nvGrpSpPr>
        <p:grpSpPr>
          <a:xfrm rot="0">
            <a:off x="718091" y="6432882"/>
            <a:ext cx="20305944" cy="2969609"/>
            <a:chOff x="0" y="0"/>
            <a:chExt cx="27074592" cy="3959479"/>
          </a:xfrm>
        </p:grpSpPr>
        <p:sp>
          <p:nvSpPr>
            <p:cNvPr name="Freeform 4" id="4"/>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10" id="10"/>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4322581" y="1391602"/>
            <a:ext cx="9642837" cy="3428257"/>
          </a:xfrm>
          <a:prstGeom prst="rect">
            <a:avLst/>
          </a:prstGeom>
        </p:spPr>
        <p:txBody>
          <a:bodyPr anchor="t" rtlCol="false" tIns="0" lIns="0" bIns="0" rIns="0">
            <a:spAutoFit/>
          </a:bodyPr>
          <a:lstStyle/>
          <a:p>
            <a:pPr algn="ctr">
              <a:lnSpc>
                <a:spcPts val="13803"/>
              </a:lnSpc>
            </a:pPr>
            <a:r>
              <a:rPr lang="en-US" sz="9859">
                <a:solidFill>
                  <a:srgbClr val="000000"/>
                </a:solidFill>
                <a:latin typeface="Open Sans Bold"/>
                <a:ea typeface="Open Sans Bold"/>
                <a:cs typeface="Open Sans Bold"/>
                <a:sym typeface="Open Sans Bold"/>
              </a:rPr>
              <a:t>Health Disease </a:t>
            </a:r>
          </a:p>
          <a:p>
            <a:pPr algn="ctr">
              <a:lnSpc>
                <a:spcPts val="13803"/>
              </a:lnSpc>
              <a:spcBef>
                <a:spcPct val="0"/>
              </a:spcBef>
            </a:pPr>
            <a:r>
              <a:rPr lang="en-US" sz="9859">
                <a:solidFill>
                  <a:srgbClr val="000000"/>
                </a:solidFill>
                <a:latin typeface="Open Sans Bold"/>
                <a:ea typeface="Open Sans Bold"/>
                <a:cs typeface="Open Sans Bold"/>
                <a:sym typeface="Open Sans Bold"/>
              </a:rPr>
              <a:t>Diagnosis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707349" y="2525773"/>
            <a:ext cx="16785383" cy="4051300"/>
          </a:xfrm>
          <a:prstGeom prst="rect">
            <a:avLst/>
          </a:prstGeom>
        </p:spPr>
        <p:txBody>
          <a:bodyPr anchor="t" rtlCol="false" tIns="0" lIns="0" bIns="0" rIns="0">
            <a:spAutoFit/>
          </a:bodyPr>
          <a:lstStyle/>
          <a:p>
            <a:pPr algn="l">
              <a:lnSpc>
                <a:spcPts val="6299"/>
              </a:lnSpc>
            </a:pPr>
            <a:r>
              <a:rPr lang="en-US" sz="4500">
                <a:solidFill>
                  <a:srgbClr val="000000"/>
                </a:solidFill>
                <a:latin typeface="Open Sans"/>
                <a:ea typeface="Open Sans"/>
                <a:cs typeface="Open Sans"/>
                <a:sym typeface="Open Sans"/>
              </a:rPr>
              <a:t>These are the links for the python and tableau project:</a:t>
            </a:r>
          </a:p>
          <a:p>
            <a:pPr algn="l">
              <a:lnSpc>
                <a:spcPts val="6299"/>
              </a:lnSpc>
            </a:pPr>
          </a:p>
          <a:p>
            <a:pPr algn="l">
              <a:lnSpc>
                <a:spcPts val="4900"/>
              </a:lnSpc>
            </a:pPr>
            <a:r>
              <a:rPr lang="en-US" sz="3500" u="sng">
                <a:solidFill>
                  <a:srgbClr val="0C4E74"/>
                </a:solidFill>
                <a:latin typeface="Open Sans"/>
                <a:ea typeface="Open Sans"/>
                <a:cs typeface="Open Sans"/>
                <a:sym typeface="Open Sans"/>
                <a:hlinkClick r:id="rId13" tooltip="https://github.com/M10546/Heart-Disease-Diagnosis/blob/main/Heart%20Disease%20Analysis.ipynb"/>
              </a:rPr>
              <a:t>Python Project Github Link</a:t>
            </a:r>
            <a:r>
              <a:rPr lang="en-US" sz="3500">
                <a:solidFill>
                  <a:srgbClr val="000000"/>
                </a:solidFill>
                <a:latin typeface="Open Sans"/>
                <a:ea typeface="Open Sans"/>
                <a:cs typeface="Open Sans"/>
                <a:sym typeface="Open Sans"/>
              </a:rPr>
              <a:t> (Click)</a:t>
            </a:r>
          </a:p>
          <a:p>
            <a:pPr algn="l">
              <a:lnSpc>
                <a:spcPts val="4900"/>
              </a:lnSpc>
            </a:pPr>
          </a:p>
          <a:p>
            <a:pPr algn="l">
              <a:lnSpc>
                <a:spcPts val="4900"/>
              </a:lnSpc>
            </a:pPr>
            <a:r>
              <a:rPr lang="en-US" sz="3500" u="sng">
                <a:solidFill>
                  <a:srgbClr val="0C4E74"/>
                </a:solidFill>
                <a:latin typeface="Open Sans"/>
                <a:ea typeface="Open Sans"/>
                <a:cs typeface="Open Sans"/>
                <a:sym typeface="Open Sans"/>
                <a:hlinkClick r:id="rId14" tooltip="https://public.tableau.com/views/HeartDiseaseDiagnosisDashboard/Home?:language=en-US&amp;:sid=&amp;:redirect=auth&amp;:display_count=n&amp;:origin=viz_share_link"/>
              </a:rPr>
              <a:t>Tableau Link</a:t>
            </a:r>
            <a:r>
              <a:rPr lang="en-US" sz="3500">
                <a:solidFill>
                  <a:srgbClr val="000000"/>
                </a:solidFill>
                <a:latin typeface="Open Sans"/>
                <a:ea typeface="Open Sans"/>
                <a:cs typeface="Open Sans"/>
                <a:sym typeface="Open Sans"/>
              </a:rPr>
              <a:t> (Click)</a:t>
            </a:r>
          </a:p>
          <a:p>
            <a:pPr algn="ctr">
              <a:lnSpc>
                <a:spcPts val="4900"/>
              </a:lnSpc>
              <a:spcBef>
                <a:spcPct val="0"/>
              </a:spcBef>
            </a:pPr>
          </a:p>
        </p:txBody>
      </p:sp>
      <p:sp>
        <p:nvSpPr>
          <p:cNvPr name="TextBox 13" id="13"/>
          <p:cNvSpPr txBox="true"/>
          <p:nvPr/>
        </p:nvSpPr>
        <p:spPr>
          <a:xfrm rot="0">
            <a:off x="1028700" y="66282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Links: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225210" y="2086377"/>
            <a:ext cx="16785383" cy="6169025"/>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Open Sans"/>
                <a:ea typeface="Open Sans"/>
                <a:cs typeface="Open Sans"/>
                <a:sym typeface="Open Sans"/>
              </a:rPr>
              <a:t>Out of the 13 attributes that determine the target attribute, chest pain type (cp), number of major vessels (ca), maximum heart rate achieved during stress test (thalach), Thalium stress result (thal) and ST depression induced by exercise (oldpeak) prove to be the most influential factors.</a:t>
            </a:r>
          </a:p>
          <a:p>
            <a:pPr algn="l" marL="755651" indent="-377825" lvl="1">
              <a:lnSpc>
                <a:spcPts val="4900"/>
              </a:lnSpc>
              <a:buFont typeface="Arial"/>
              <a:buChar char="•"/>
            </a:pPr>
            <a:r>
              <a:rPr lang="en-US" sz="3500">
                <a:solidFill>
                  <a:srgbClr val="000000"/>
                </a:solidFill>
                <a:latin typeface="Open Sans"/>
                <a:ea typeface="Open Sans"/>
                <a:cs typeface="Open Sans"/>
                <a:sym typeface="Open Sans"/>
              </a:rPr>
              <a:t>The Random Forest Classifier Model has shown the highest accuracy with a score of 0.977, hence this model was choosen to experiment.</a:t>
            </a:r>
          </a:p>
          <a:p>
            <a:pPr algn="l" marL="755651" indent="-377825" lvl="1">
              <a:lnSpc>
                <a:spcPts val="4900"/>
              </a:lnSpc>
              <a:buFont typeface="Arial"/>
              <a:buChar char="•"/>
            </a:pPr>
            <a:r>
              <a:rPr lang="en-US" sz="3500">
                <a:solidFill>
                  <a:srgbClr val="000000"/>
                </a:solidFill>
                <a:latin typeface="Open Sans"/>
                <a:ea typeface="Open Sans"/>
                <a:cs typeface="Open Sans"/>
                <a:sym typeface="Open Sans"/>
              </a:rPr>
              <a:t>This heart disease diagnosis model can be used for various predictive analysis to obtain maximum accurate results.</a:t>
            </a:r>
          </a:p>
          <a:p>
            <a:pPr algn="l" marL="755651" indent="-377825" lvl="1">
              <a:lnSpc>
                <a:spcPts val="4900"/>
              </a:lnSpc>
              <a:buFont typeface="Arial"/>
              <a:buChar char="•"/>
            </a:pPr>
          </a:p>
          <a:p>
            <a:pPr algn="ctr">
              <a:lnSpc>
                <a:spcPts val="4900"/>
              </a:lnSpc>
              <a:spcBef>
                <a:spcPct val="0"/>
              </a:spcBef>
            </a:pPr>
          </a:p>
        </p:txBody>
      </p:sp>
      <p:sp>
        <p:nvSpPr>
          <p:cNvPr name="TextBox 13" id="13"/>
          <p:cNvSpPr txBox="true"/>
          <p:nvPr/>
        </p:nvSpPr>
        <p:spPr>
          <a:xfrm rot="0">
            <a:off x="1028700" y="66282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225210" y="2086377"/>
            <a:ext cx="16785383" cy="678815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Open Sans"/>
                <a:ea typeface="Open Sans"/>
                <a:cs typeface="Open Sans"/>
                <a:sym typeface="Open Sans"/>
              </a:rPr>
              <a:t>With the increasing environmental changes and rapid evolution, human bodies have become more prone and sensitive to deadly diseases than before. </a:t>
            </a:r>
          </a:p>
          <a:p>
            <a:pPr algn="l" marL="755651" indent="-377825" lvl="1">
              <a:lnSpc>
                <a:spcPts val="4900"/>
              </a:lnSpc>
              <a:buFont typeface="Arial"/>
              <a:buChar char="•"/>
            </a:pPr>
            <a:r>
              <a:rPr lang="en-US" sz="3500">
                <a:solidFill>
                  <a:srgbClr val="000000"/>
                </a:solidFill>
                <a:latin typeface="Open Sans"/>
                <a:ea typeface="Open Sans"/>
                <a:cs typeface="Open Sans"/>
                <a:sym typeface="Open Sans"/>
              </a:rPr>
              <a:t>C</a:t>
            </a:r>
            <a:r>
              <a:rPr lang="en-US" sz="3500">
                <a:solidFill>
                  <a:srgbClr val="000000"/>
                </a:solidFill>
                <a:latin typeface="Open Sans"/>
                <a:ea typeface="Open Sans"/>
                <a:cs typeface="Open Sans"/>
                <a:sym typeface="Open Sans"/>
              </a:rPr>
              <a:t>ardiovascular disease refers to any disease that affects the cardiovascular system, including coronary heart disease, myocardial infarction or heart attack, stroke or cerebrovascular accident (CVA), vascular diseases, and/or peripheral arterial diseases. </a:t>
            </a:r>
          </a:p>
          <a:p>
            <a:pPr algn="l" marL="755651" indent="-377825" lvl="1">
              <a:lnSpc>
                <a:spcPts val="4900"/>
              </a:lnSpc>
              <a:buFont typeface="Arial"/>
              <a:buChar char="•"/>
            </a:pPr>
            <a:r>
              <a:rPr lang="en-US" sz="3500">
                <a:solidFill>
                  <a:srgbClr val="000000"/>
                </a:solidFill>
                <a:latin typeface="Open Sans"/>
                <a:ea typeface="Open Sans"/>
                <a:cs typeface="Open Sans"/>
                <a:sym typeface="Open Sans"/>
              </a:rPr>
              <a:t>One person dies every 33 seconds from a cardiac disease.</a:t>
            </a:r>
          </a:p>
          <a:p>
            <a:pPr algn="l" marL="755651" indent="-377825" lvl="1">
              <a:lnSpc>
                <a:spcPts val="4900"/>
              </a:lnSpc>
              <a:buFont typeface="Arial"/>
              <a:buChar char="•"/>
            </a:pPr>
            <a:r>
              <a:rPr lang="en-US" sz="3500">
                <a:solidFill>
                  <a:srgbClr val="000000"/>
                </a:solidFill>
                <a:latin typeface="Open Sans"/>
                <a:ea typeface="Open Sans"/>
                <a:cs typeface="Open Sans"/>
                <a:sym typeface="Open Sans"/>
              </a:rPr>
              <a:t>This increases the necessity to stop feigning ignorance and detect the disease to aid its diagnosis.</a:t>
            </a:r>
          </a:p>
          <a:p>
            <a:pPr algn="ctr">
              <a:lnSpc>
                <a:spcPts val="4900"/>
              </a:lnSpc>
              <a:spcBef>
                <a:spcPct val="0"/>
              </a:spcBef>
            </a:pPr>
          </a:p>
        </p:txBody>
      </p:sp>
      <p:sp>
        <p:nvSpPr>
          <p:cNvPr name="TextBox 13" id="13"/>
          <p:cNvSpPr txBox="true"/>
          <p:nvPr/>
        </p:nvSpPr>
        <p:spPr>
          <a:xfrm rot="0">
            <a:off x="1028700" y="66282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225210" y="2644775"/>
            <a:ext cx="16785383" cy="4930775"/>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Open Sans"/>
                <a:ea typeface="Open Sans"/>
                <a:cs typeface="Open Sans"/>
                <a:sym typeface="Open Sans"/>
              </a:rPr>
              <a:t>The aim of this data science project focuses on determining the various health-related factors that are direct or indirect reasons for the increasing numbers of heart patients. </a:t>
            </a:r>
          </a:p>
          <a:p>
            <a:pPr algn="l" marL="755651" indent="-377825" lvl="1">
              <a:lnSpc>
                <a:spcPts val="4900"/>
              </a:lnSpc>
              <a:buFont typeface="Arial"/>
              <a:buChar char="•"/>
            </a:pPr>
          </a:p>
          <a:p>
            <a:pPr algn="l" marL="755651" indent="-377825" lvl="1">
              <a:lnSpc>
                <a:spcPts val="4900"/>
              </a:lnSpc>
              <a:buFont typeface="Arial"/>
              <a:buChar char="•"/>
            </a:pPr>
            <a:r>
              <a:rPr lang="en-US" sz="3500">
                <a:solidFill>
                  <a:srgbClr val="000000"/>
                </a:solidFill>
                <a:latin typeface="Open Sans"/>
                <a:ea typeface="Open Sans"/>
                <a:cs typeface="Open Sans"/>
                <a:sym typeface="Open Sans"/>
              </a:rPr>
              <a:t>By establishing relations between various attributes, the project also provides a model that serves to detect heart diseases, which in turn can reduce the number of cases by predicting them in their early stages</a:t>
            </a:r>
          </a:p>
          <a:p>
            <a:pPr algn="ctr">
              <a:lnSpc>
                <a:spcPts val="4900"/>
              </a:lnSpc>
              <a:spcBef>
                <a:spcPct val="0"/>
              </a:spcBef>
            </a:pPr>
          </a:p>
        </p:txBody>
      </p:sp>
      <p:sp>
        <p:nvSpPr>
          <p:cNvPr name="TextBox 13" id="13"/>
          <p:cNvSpPr txBox="true"/>
          <p:nvPr/>
        </p:nvSpPr>
        <p:spPr>
          <a:xfrm rot="0">
            <a:off x="1028700" y="66282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Objective: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225210" y="2086377"/>
            <a:ext cx="16785383" cy="6169025"/>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Open Sans"/>
                <a:ea typeface="Open Sans"/>
                <a:cs typeface="Open Sans"/>
                <a:sym typeface="Open Sans"/>
              </a:rPr>
              <a:t>KPI stands for key performance indicator, a quantifiable measure of performance over time for a specific objective.</a:t>
            </a:r>
          </a:p>
          <a:p>
            <a:pPr algn="l" marL="755651" indent="-377825" lvl="1">
              <a:lnSpc>
                <a:spcPts val="4900"/>
              </a:lnSpc>
              <a:buFont typeface="Arial"/>
              <a:buChar char="•"/>
            </a:pPr>
            <a:r>
              <a:rPr lang="en-US" sz="3500">
                <a:solidFill>
                  <a:srgbClr val="000000"/>
                </a:solidFill>
                <a:latin typeface="Open Sans"/>
                <a:ea typeface="Open Sans"/>
                <a:cs typeface="Open Sans"/>
                <a:sym typeface="Open Sans"/>
              </a:rPr>
              <a:t>In this dataset, exploratory data analysis and accurate models provided top five determining KPI’s. They are</a:t>
            </a:r>
          </a:p>
          <a:p>
            <a:pPr algn="l" marL="1511301" indent="-503767" lvl="2">
              <a:lnSpc>
                <a:spcPts val="4900"/>
              </a:lnSpc>
              <a:buFont typeface="Arial"/>
              <a:buChar char="⚬"/>
            </a:pPr>
            <a:r>
              <a:rPr lang="en-US" sz="3500">
                <a:solidFill>
                  <a:srgbClr val="000000"/>
                </a:solidFill>
                <a:latin typeface="Open Sans"/>
                <a:ea typeface="Open Sans"/>
                <a:cs typeface="Open Sans"/>
                <a:sym typeface="Open Sans"/>
              </a:rPr>
              <a:t>chest pain type (cp),</a:t>
            </a:r>
          </a:p>
          <a:p>
            <a:pPr algn="l" marL="1511301" indent="-503767" lvl="2">
              <a:lnSpc>
                <a:spcPts val="4900"/>
              </a:lnSpc>
              <a:buFont typeface="Arial"/>
              <a:buChar char="⚬"/>
            </a:pPr>
            <a:r>
              <a:rPr lang="en-US" sz="3500">
                <a:solidFill>
                  <a:srgbClr val="000000"/>
                </a:solidFill>
                <a:latin typeface="Open Sans"/>
                <a:ea typeface="Open Sans"/>
                <a:cs typeface="Open Sans"/>
                <a:sym typeface="Open Sans"/>
              </a:rPr>
              <a:t>number of major vessels (ca)</a:t>
            </a:r>
          </a:p>
          <a:p>
            <a:pPr algn="l" marL="1511301" indent="-503767" lvl="2">
              <a:lnSpc>
                <a:spcPts val="4900"/>
              </a:lnSpc>
              <a:buFont typeface="Arial"/>
              <a:buChar char="⚬"/>
            </a:pPr>
            <a:r>
              <a:rPr lang="en-US" sz="3500">
                <a:solidFill>
                  <a:srgbClr val="000000"/>
                </a:solidFill>
                <a:latin typeface="Open Sans"/>
                <a:ea typeface="Open Sans"/>
                <a:cs typeface="Open Sans"/>
                <a:sym typeface="Open Sans"/>
              </a:rPr>
              <a:t>maximum heart rate achieved during stress test (thalach)</a:t>
            </a:r>
          </a:p>
          <a:p>
            <a:pPr algn="l" marL="1511301" indent="-503767" lvl="2">
              <a:lnSpc>
                <a:spcPts val="4900"/>
              </a:lnSpc>
              <a:buFont typeface="Arial"/>
              <a:buChar char="⚬"/>
            </a:pPr>
            <a:r>
              <a:rPr lang="en-US" sz="3500">
                <a:solidFill>
                  <a:srgbClr val="000000"/>
                </a:solidFill>
                <a:latin typeface="Open Sans"/>
                <a:ea typeface="Open Sans"/>
                <a:cs typeface="Open Sans"/>
                <a:sym typeface="Open Sans"/>
              </a:rPr>
              <a:t>ST depression induced by exercise (oldpeak)</a:t>
            </a:r>
          </a:p>
          <a:p>
            <a:pPr algn="l" marL="1511301" indent="-503767" lvl="2">
              <a:lnSpc>
                <a:spcPts val="4900"/>
              </a:lnSpc>
              <a:buFont typeface="Arial"/>
              <a:buChar char="⚬"/>
            </a:pPr>
            <a:r>
              <a:rPr lang="en-US" sz="3500">
                <a:solidFill>
                  <a:srgbClr val="000000"/>
                </a:solidFill>
                <a:latin typeface="Open Sans"/>
                <a:ea typeface="Open Sans"/>
                <a:cs typeface="Open Sans"/>
                <a:sym typeface="Open Sans"/>
              </a:rPr>
              <a:t>thalium stress result (thal)</a:t>
            </a:r>
          </a:p>
          <a:p>
            <a:pPr algn="ctr">
              <a:lnSpc>
                <a:spcPts val="4900"/>
              </a:lnSpc>
              <a:spcBef>
                <a:spcPct val="0"/>
              </a:spcBef>
            </a:pPr>
          </a:p>
        </p:txBody>
      </p:sp>
      <p:sp>
        <p:nvSpPr>
          <p:cNvPr name="TextBox 13" id="13"/>
          <p:cNvSpPr txBox="true"/>
          <p:nvPr/>
        </p:nvSpPr>
        <p:spPr>
          <a:xfrm rot="0">
            <a:off x="1028700" y="66282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Main KPI’s: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grpSp>
        <p:nvGrpSpPr>
          <p:cNvPr name="Group 12" id="12"/>
          <p:cNvGrpSpPr/>
          <p:nvPr/>
        </p:nvGrpSpPr>
        <p:grpSpPr>
          <a:xfrm rot="0">
            <a:off x="718091" y="2282329"/>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739C">
                <a:alpha val="66667"/>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8700" y="66282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Process:</a:t>
            </a:r>
          </a:p>
        </p:txBody>
      </p:sp>
      <p:grpSp>
        <p:nvGrpSpPr>
          <p:cNvPr name="Group 16" id="16"/>
          <p:cNvGrpSpPr/>
          <p:nvPr/>
        </p:nvGrpSpPr>
        <p:grpSpPr>
          <a:xfrm rot="0">
            <a:off x="4149109" y="5754844"/>
            <a:ext cx="3086100" cy="30861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739C">
                <a:alpha val="66667"/>
              </a:srgbClr>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7580127" y="2282329"/>
            <a:ext cx="3086100" cy="308610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739C">
                <a:alpha val="66667"/>
              </a:srgbClr>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018652" y="5754844"/>
            <a:ext cx="3086100" cy="30861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739C">
                <a:alpha val="66667"/>
              </a:srgbClr>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4457177" y="2282329"/>
            <a:ext cx="3086100" cy="308610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739C">
                <a:alpha val="66667"/>
              </a:srgbClr>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880903" y="3022731"/>
            <a:ext cx="2760477" cy="1245108"/>
          </a:xfrm>
          <a:prstGeom prst="rect">
            <a:avLst/>
          </a:prstGeom>
        </p:spPr>
        <p:txBody>
          <a:bodyPr anchor="t" rtlCol="false" tIns="0" lIns="0" bIns="0" rIns="0">
            <a:spAutoFit/>
          </a:bodyPr>
          <a:lstStyle/>
          <a:p>
            <a:pPr algn="ctr">
              <a:lnSpc>
                <a:spcPts val="5063"/>
              </a:lnSpc>
              <a:spcBef>
                <a:spcPct val="0"/>
              </a:spcBef>
            </a:pPr>
            <a:r>
              <a:rPr lang="en-US" sz="3616">
                <a:solidFill>
                  <a:srgbClr val="FFFFFF"/>
                </a:solidFill>
                <a:latin typeface="Open Sans Bold"/>
                <a:ea typeface="Open Sans Bold"/>
                <a:cs typeface="Open Sans Bold"/>
                <a:sym typeface="Open Sans Bold"/>
              </a:rPr>
              <a:t>Data Acquisition</a:t>
            </a:r>
          </a:p>
        </p:txBody>
      </p:sp>
      <p:sp>
        <p:nvSpPr>
          <p:cNvPr name="TextBox 29" id="29"/>
          <p:cNvSpPr txBox="true"/>
          <p:nvPr/>
        </p:nvSpPr>
        <p:spPr>
          <a:xfrm rot="0">
            <a:off x="4440632" y="6519923"/>
            <a:ext cx="2503055" cy="1701609"/>
          </a:xfrm>
          <a:prstGeom prst="rect">
            <a:avLst/>
          </a:prstGeom>
        </p:spPr>
        <p:txBody>
          <a:bodyPr anchor="t" rtlCol="false" tIns="0" lIns="0" bIns="0" rIns="0">
            <a:spAutoFit/>
          </a:bodyPr>
          <a:lstStyle/>
          <a:p>
            <a:pPr algn="ctr">
              <a:lnSpc>
                <a:spcPts val="4591"/>
              </a:lnSpc>
              <a:spcBef>
                <a:spcPct val="0"/>
              </a:spcBef>
            </a:pPr>
            <a:r>
              <a:rPr lang="en-US" sz="3279">
                <a:solidFill>
                  <a:srgbClr val="FFFFFF"/>
                </a:solidFill>
                <a:latin typeface="Open Sans Bold"/>
                <a:ea typeface="Open Sans Bold"/>
                <a:cs typeface="Open Sans Bold"/>
                <a:sym typeface="Open Sans Bold"/>
              </a:rPr>
              <a:t>Exploratory Data Analysis</a:t>
            </a:r>
          </a:p>
        </p:txBody>
      </p:sp>
      <p:sp>
        <p:nvSpPr>
          <p:cNvPr name="TextBox 30" id="30"/>
          <p:cNvSpPr txBox="true"/>
          <p:nvPr/>
        </p:nvSpPr>
        <p:spPr>
          <a:xfrm rot="0">
            <a:off x="7763762" y="2549445"/>
            <a:ext cx="2760477" cy="2515403"/>
          </a:xfrm>
          <a:prstGeom prst="rect">
            <a:avLst/>
          </a:prstGeom>
        </p:spPr>
        <p:txBody>
          <a:bodyPr anchor="t" rtlCol="false" tIns="0" lIns="0" bIns="0" rIns="0">
            <a:spAutoFit/>
          </a:bodyPr>
          <a:lstStyle/>
          <a:p>
            <a:pPr algn="ctr">
              <a:lnSpc>
                <a:spcPts val="5063"/>
              </a:lnSpc>
            </a:pPr>
            <a:r>
              <a:rPr lang="en-US" sz="3616">
                <a:solidFill>
                  <a:srgbClr val="FFFFFF"/>
                </a:solidFill>
                <a:latin typeface="Open Sans Bold"/>
                <a:ea typeface="Open Sans Bold"/>
                <a:cs typeface="Open Sans Bold"/>
                <a:sym typeface="Open Sans Bold"/>
              </a:rPr>
              <a:t>Model Training and </a:t>
            </a:r>
          </a:p>
          <a:p>
            <a:pPr algn="ctr">
              <a:lnSpc>
                <a:spcPts val="5063"/>
              </a:lnSpc>
              <a:spcBef>
                <a:spcPct val="0"/>
              </a:spcBef>
            </a:pPr>
            <a:r>
              <a:rPr lang="en-US" sz="3616">
                <a:solidFill>
                  <a:srgbClr val="FFFFFF"/>
                </a:solidFill>
                <a:latin typeface="Open Sans Bold"/>
                <a:ea typeface="Open Sans Bold"/>
                <a:cs typeface="Open Sans Bold"/>
                <a:sym typeface="Open Sans Bold"/>
              </a:rPr>
              <a:t>Fitting</a:t>
            </a:r>
          </a:p>
        </p:txBody>
      </p:sp>
      <p:sp>
        <p:nvSpPr>
          <p:cNvPr name="TextBox 31" id="31"/>
          <p:cNvSpPr txBox="true"/>
          <p:nvPr/>
        </p:nvSpPr>
        <p:spPr>
          <a:xfrm rot="0">
            <a:off x="11181463" y="6789343"/>
            <a:ext cx="2760477" cy="609960"/>
          </a:xfrm>
          <a:prstGeom prst="rect">
            <a:avLst/>
          </a:prstGeom>
        </p:spPr>
        <p:txBody>
          <a:bodyPr anchor="t" rtlCol="false" tIns="0" lIns="0" bIns="0" rIns="0">
            <a:spAutoFit/>
          </a:bodyPr>
          <a:lstStyle/>
          <a:p>
            <a:pPr algn="ctr">
              <a:lnSpc>
                <a:spcPts val="5063"/>
              </a:lnSpc>
              <a:spcBef>
                <a:spcPct val="0"/>
              </a:spcBef>
            </a:pPr>
            <a:r>
              <a:rPr lang="en-US" sz="3616">
                <a:solidFill>
                  <a:srgbClr val="FFFFFF"/>
                </a:solidFill>
                <a:latin typeface="Open Sans Bold"/>
                <a:ea typeface="Open Sans Bold"/>
                <a:cs typeface="Open Sans Bold"/>
                <a:sym typeface="Open Sans Bold"/>
              </a:rPr>
              <a:t>Testing</a:t>
            </a:r>
          </a:p>
        </p:txBody>
      </p:sp>
      <p:sp>
        <p:nvSpPr>
          <p:cNvPr name="TextBox 32" id="32"/>
          <p:cNvSpPr txBox="true"/>
          <p:nvPr/>
        </p:nvSpPr>
        <p:spPr>
          <a:xfrm rot="0">
            <a:off x="14662159" y="2851913"/>
            <a:ext cx="2760477" cy="1880255"/>
          </a:xfrm>
          <a:prstGeom prst="rect">
            <a:avLst/>
          </a:prstGeom>
        </p:spPr>
        <p:txBody>
          <a:bodyPr anchor="t" rtlCol="false" tIns="0" lIns="0" bIns="0" rIns="0">
            <a:spAutoFit/>
          </a:bodyPr>
          <a:lstStyle/>
          <a:p>
            <a:pPr algn="ctr">
              <a:lnSpc>
                <a:spcPts val="5063"/>
              </a:lnSpc>
              <a:spcBef>
                <a:spcPct val="0"/>
              </a:spcBef>
            </a:pPr>
            <a:r>
              <a:rPr lang="en-US" sz="3616">
                <a:solidFill>
                  <a:srgbClr val="FFFFFF"/>
                </a:solidFill>
                <a:latin typeface="Open Sans Bold"/>
                <a:ea typeface="Open Sans Bold"/>
                <a:cs typeface="Open Sans Bold"/>
                <a:sym typeface="Open Sans Bold"/>
              </a:rPr>
              <a:t>Hyper-parameter tuning</a:t>
            </a:r>
          </a:p>
        </p:txBody>
      </p:sp>
      <p:grpSp>
        <p:nvGrpSpPr>
          <p:cNvPr name="Group 33" id="33"/>
          <p:cNvGrpSpPr/>
          <p:nvPr/>
        </p:nvGrpSpPr>
        <p:grpSpPr>
          <a:xfrm rot="0">
            <a:off x="3791246" y="3811402"/>
            <a:ext cx="3802497" cy="1956764"/>
            <a:chOff x="0" y="0"/>
            <a:chExt cx="5069996" cy="2609019"/>
          </a:xfrm>
        </p:grpSpPr>
        <p:sp>
          <p:nvSpPr>
            <p:cNvPr name="AutoShape 34" id="34"/>
            <p:cNvSpPr/>
            <p:nvPr/>
          </p:nvSpPr>
          <p:spPr>
            <a:xfrm flipH="true">
              <a:off x="2534551" y="18635"/>
              <a:ext cx="2517291" cy="2572620"/>
            </a:xfrm>
            <a:prstGeom prst="line">
              <a:avLst/>
            </a:prstGeom>
            <a:ln cap="flat" w="50800">
              <a:solidFill>
                <a:srgbClr val="FD6161"/>
              </a:solidFill>
              <a:prstDash val="solid"/>
              <a:headEnd type="oval" len="lg" w="lg"/>
              <a:tailEnd type="oval" len="lg" w="lg"/>
            </a:ln>
          </p:spPr>
        </p:sp>
        <p:sp>
          <p:nvSpPr>
            <p:cNvPr name="AutoShape 35" id="35"/>
            <p:cNvSpPr/>
            <p:nvPr/>
          </p:nvSpPr>
          <p:spPr>
            <a:xfrm flipH="true" flipV="true">
              <a:off x="17260" y="18635"/>
              <a:ext cx="2759402" cy="2555836"/>
            </a:xfrm>
            <a:prstGeom prst="line">
              <a:avLst/>
            </a:prstGeom>
            <a:ln cap="flat" w="50800">
              <a:solidFill>
                <a:srgbClr val="FD6161"/>
              </a:solidFill>
              <a:prstDash val="solid"/>
              <a:headEnd type="oval" len="lg" w="lg"/>
              <a:tailEnd type="oval" len="lg" w="lg"/>
            </a:ln>
          </p:spPr>
        </p:sp>
      </p:grpSp>
      <p:grpSp>
        <p:nvGrpSpPr>
          <p:cNvPr name="Group 36" id="36"/>
          <p:cNvGrpSpPr/>
          <p:nvPr/>
        </p:nvGrpSpPr>
        <p:grpSpPr>
          <a:xfrm rot="0">
            <a:off x="10666227" y="3798079"/>
            <a:ext cx="3802497" cy="1956764"/>
            <a:chOff x="0" y="0"/>
            <a:chExt cx="5069996" cy="2609019"/>
          </a:xfrm>
        </p:grpSpPr>
        <p:sp>
          <p:nvSpPr>
            <p:cNvPr name="AutoShape 37" id="37"/>
            <p:cNvSpPr/>
            <p:nvPr/>
          </p:nvSpPr>
          <p:spPr>
            <a:xfrm flipH="true">
              <a:off x="2534551" y="18635"/>
              <a:ext cx="2517291" cy="2572620"/>
            </a:xfrm>
            <a:prstGeom prst="line">
              <a:avLst/>
            </a:prstGeom>
            <a:ln cap="flat" w="50800">
              <a:solidFill>
                <a:srgbClr val="FD6161"/>
              </a:solidFill>
              <a:prstDash val="solid"/>
              <a:headEnd type="oval" len="lg" w="lg"/>
              <a:tailEnd type="oval" len="lg" w="lg"/>
            </a:ln>
          </p:spPr>
        </p:sp>
        <p:sp>
          <p:nvSpPr>
            <p:cNvPr name="AutoShape 38" id="38"/>
            <p:cNvSpPr/>
            <p:nvPr/>
          </p:nvSpPr>
          <p:spPr>
            <a:xfrm flipH="true" flipV="true">
              <a:off x="17260" y="18635"/>
              <a:ext cx="2759402" cy="2555836"/>
            </a:xfrm>
            <a:prstGeom prst="line">
              <a:avLst/>
            </a:prstGeom>
            <a:ln cap="flat" w="50800">
              <a:solidFill>
                <a:srgbClr val="FD6161"/>
              </a:solidFill>
              <a:prstDash val="solid"/>
              <a:headEnd type="oval" len="lg" w="lg"/>
              <a:tailEnd type="oval" len="lg" w="lg"/>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827045" y="2282329"/>
            <a:ext cx="14633910" cy="8173195"/>
          </a:xfrm>
          <a:custGeom>
            <a:avLst/>
            <a:gdLst/>
            <a:ahLst/>
            <a:cxnLst/>
            <a:rect r="r" b="b" t="t" l="l"/>
            <a:pathLst>
              <a:path h="8173195" w="14633910">
                <a:moveTo>
                  <a:pt x="0" y="0"/>
                </a:moveTo>
                <a:lnTo>
                  <a:pt x="14633910" y="0"/>
                </a:lnTo>
                <a:lnTo>
                  <a:pt x="14633910" y="8173194"/>
                </a:lnTo>
                <a:lnTo>
                  <a:pt x="0" y="8173194"/>
                </a:lnTo>
                <a:lnTo>
                  <a:pt x="0" y="0"/>
                </a:lnTo>
                <a:close/>
              </a:path>
            </a:pathLst>
          </a:custGeom>
          <a:blipFill>
            <a:blip r:embed="rId13"/>
            <a:stretch>
              <a:fillRect l="0" t="0" r="0" b="0"/>
            </a:stretch>
          </a:blipFill>
        </p:spPr>
      </p:sp>
      <p:sp>
        <p:nvSpPr>
          <p:cNvPr name="TextBox 13" id="13"/>
          <p:cNvSpPr txBox="true"/>
          <p:nvPr/>
        </p:nvSpPr>
        <p:spPr>
          <a:xfrm rot="0">
            <a:off x="1408487" y="66282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Mock Dashboard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595717" y="1291257"/>
            <a:ext cx="11096567" cy="8877254"/>
          </a:xfrm>
          <a:custGeom>
            <a:avLst/>
            <a:gdLst/>
            <a:ahLst/>
            <a:cxnLst/>
            <a:rect r="r" b="b" t="t" l="l"/>
            <a:pathLst>
              <a:path h="8877254" w="11096567">
                <a:moveTo>
                  <a:pt x="0" y="0"/>
                </a:moveTo>
                <a:lnTo>
                  <a:pt x="11096566" y="0"/>
                </a:lnTo>
                <a:lnTo>
                  <a:pt x="11096566" y="8877254"/>
                </a:lnTo>
                <a:lnTo>
                  <a:pt x="0" y="8877254"/>
                </a:lnTo>
                <a:lnTo>
                  <a:pt x="0" y="0"/>
                </a:lnTo>
                <a:close/>
              </a:path>
            </a:pathLst>
          </a:custGeom>
          <a:blipFill>
            <a:blip r:embed="rId13"/>
            <a:stretch>
              <a:fillRect l="-26596" t="-2706" r="-26596" b="-5006"/>
            </a:stretch>
          </a:blipFill>
        </p:spPr>
      </p:sp>
      <p:sp>
        <p:nvSpPr>
          <p:cNvPr name="TextBox 13" id="13"/>
          <p:cNvSpPr txBox="true"/>
          <p:nvPr/>
        </p:nvSpPr>
        <p:spPr>
          <a:xfrm rot="0">
            <a:off x="1779692" y="15821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My Dashboard: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638008" y="1354406"/>
            <a:ext cx="11011984" cy="8932594"/>
          </a:xfrm>
          <a:custGeom>
            <a:avLst/>
            <a:gdLst/>
            <a:ahLst/>
            <a:cxnLst/>
            <a:rect r="r" b="b" t="t" l="l"/>
            <a:pathLst>
              <a:path h="8932594" w="11011984">
                <a:moveTo>
                  <a:pt x="0" y="0"/>
                </a:moveTo>
                <a:lnTo>
                  <a:pt x="11011984" y="0"/>
                </a:lnTo>
                <a:lnTo>
                  <a:pt x="11011984" y="8932594"/>
                </a:lnTo>
                <a:lnTo>
                  <a:pt x="0" y="8932594"/>
                </a:lnTo>
                <a:lnTo>
                  <a:pt x="0" y="0"/>
                </a:lnTo>
                <a:close/>
              </a:path>
            </a:pathLst>
          </a:custGeom>
          <a:blipFill>
            <a:blip r:embed="rId13"/>
            <a:stretch>
              <a:fillRect l="-27411" t="-2041" r="-27411" b="-5318"/>
            </a:stretch>
          </a:blipFill>
        </p:spPr>
      </p:sp>
      <p:sp>
        <p:nvSpPr>
          <p:cNvPr name="TextBox 13" id="13"/>
          <p:cNvSpPr txBox="true"/>
          <p:nvPr/>
        </p:nvSpPr>
        <p:spPr>
          <a:xfrm rot="0">
            <a:off x="1779692" y="15821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My Dashboard: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718091" y="6432882"/>
            <a:ext cx="20305944" cy="2969609"/>
            <a:chOff x="0" y="0"/>
            <a:chExt cx="27074592" cy="3959479"/>
          </a:xfrm>
        </p:grpSpPr>
        <p:sp>
          <p:nvSpPr>
            <p:cNvPr name="Freeform 3" id="3"/>
            <p:cNvSpPr/>
            <p:nvPr/>
          </p:nvSpPr>
          <p:spPr>
            <a:xfrm flipH="false" flipV="false" rot="0">
              <a:off x="0" y="192255"/>
              <a:ext cx="4156941" cy="3574969"/>
            </a:xfrm>
            <a:custGeom>
              <a:avLst/>
              <a:gdLst/>
              <a:ahLst/>
              <a:cxnLst/>
              <a:rect r="r" b="b" t="t" l="l"/>
              <a:pathLst>
                <a:path h="3574969" w="4156941">
                  <a:moveTo>
                    <a:pt x="0" y="0"/>
                  </a:moveTo>
                  <a:lnTo>
                    <a:pt x="4156941" y="0"/>
                  </a:lnTo>
                  <a:lnTo>
                    <a:pt x="4156941" y="3574969"/>
                  </a:lnTo>
                  <a:lnTo>
                    <a:pt x="0" y="357496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9534" y="0"/>
              <a:ext cx="8035843" cy="3959479"/>
            </a:xfrm>
            <a:custGeom>
              <a:avLst/>
              <a:gdLst/>
              <a:ahLst/>
              <a:cxnLst/>
              <a:rect r="r" b="b" t="t" l="l"/>
              <a:pathLst>
                <a:path h="3959479" w="8035843">
                  <a:moveTo>
                    <a:pt x="0" y="0"/>
                  </a:moveTo>
                  <a:lnTo>
                    <a:pt x="8035844" y="0"/>
                  </a:lnTo>
                  <a:lnTo>
                    <a:pt x="8035844"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72781"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9038749" y="0"/>
              <a:ext cx="8035843" cy="3959479"/>
            </a:xfrm>
            <a:custGeom>
              <a:avLst/>
              <a:gdLst/>
              <a:ahLst/>
              <a:cxnLst/>
              <a:rect r="r" b="b" t="t" l="l"/>
              <a:pathLst>
                <a:path h="3959479" w="8035843">
                  <a:moveTo>
                    <a:pt x="0" y="0"/>
                  </a:moveTo>
                  <a:lnTo>
                    <a:pt x="8035843" y="0"/>
                  </a:lnTo>
                  <a:lnTo>
                    <a:pt x="8035843" y="3959479"/>
                  </a:lnTo>
                  <a:lnTo>
                    <a:pt x="0" y="395947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4998182" y="6432882"/>
            <a:ext cx="6026882" cy="2969609"/>
          </a:xfrm>
          <a:custGeom>
            <a:avLst/>
            <a:gdLst/>
            <a:ahLst/>
            <a:cxnLst/>
            <a:rect r="r" b="b" t="t" l="l"/>
            <a:pathLst>
              <a:path h="2969609" w="6026882">
                <a:moveTo>
                  <a:pt x="0" y="0"/>
                </a:moveTo>
                <a:lnTo>
                  <a:pt x="6026882" y="0"/>
                </a:lnTo>
                <a:lnTo>
                  <a:pt x="6026882" y="2969609"/>
                </a:lnTo>
                <a:lnTo>
                  <a:pt x="0" y="2969609"/>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511755">
            <a:off x="13938083" y="-45103"/>
            <a:ext cx="5024356" cy="4396311"/>
          </a:xfrm>
          <a:custGeom>
            <a:avLst/>
            <a:gdLst/>
            <a:ahLst/>
            <a:cxnLst/>
            <a:rect r="r" b="b" t="t" l="l"/>
            <a:pathLst>
              <a:path h="4396311" w="5024356">
                <a:moveTo>
                  <a:pt x="0" y="0"/>
                </a:moveTo>
                <a:lnTo>
                  <a:pt x="5024355" y="0"/>
                </a:lnTo>
                <a:lnTo>
                  <a:pt x="5024355" y="4396311"/>
                </a:lnTo>
                <a:lnTo>
                  <a:pt x="0" y="4396311"/>
                </a:lnTo>
                <a:lnTo>
                  <a:pt x="0" y="0"/>
                </a:lnTo>
                <a:close/>
              </a:path>
            </a:pathLst>
          </a:custGeom>
          <a:blipFill>
            <a:blip r:embed="rId6">
              <a:alphaModFix amt="51000"/>
            </a:blip>
            <a:stretch>
              <a:fillRect l="0" t="0" r="0" b="0"/>
            </a:stretch>
          </a:blipFill>
        </p:spPr>
      </p:sp>
      <p:sp>
        <p:nvSpPr>
          <p:cNvPr name="Freeform 9" id="9"/>
          <p:cNvSpPr/>
          <p:nvPr/>
        </p:nvSpPr>
        <p:spPr>
          <a:xfrm flipH="false" flipV="false" rot="1614012">
            <a:off x="270882" y="420473"/>
            <a:ext cx="2275209" cy="1741569"/>
          </a:xfrm>
          <a:custGeom>
            <a:avLst/>
            <a:gdLst/>
            <a:ahLst/>
            <a:cxnLst/>
            <a:rect r="r" b="b" t="t" l="l"/>
            <a:pathLst>
              <a:path h="1741569" w="2275209">
                <a:moveTo>
                  <a:pt x="0" y="0"/>
                </a:moveTo>
                <a:lnTo>
                  <a:pt x="2275209" y="0"/>
                </a:lnTo>
                <a:lnTo>
                  <a:pt x="2275209" y="1741569"/>
                </a:lnTo>
                <a:lnTo>
                  <a:pt x="0" y="1741569"/>
                </a:lnTo>
                <a:lnTo>
                  <a:pt x="0" y="0"/>
                </a:lnTo>
                <a:close/>
              </a:path>
            </a:pathLst>
          </a:custGeom>
          <a:blipFill>
            <a:blip r:embed="rId7">
              <a:alphaModFix amt="51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22780" y="2282329"/>
            <a:ext cx="4262534" cy="4294745"/>
          </a:xfrm>
          <a:custGeom>
            <a:avLst/>
            <a:gdLst/>
            <a:ahLst/>
            <a:cxnLst/>
            <a:rect r="r" b="b" t="t" l="l"/>
            <a:pathLst>
              <a:path h="4294745" w="4262534">
                <a:moveTo>
                  <a:pt x="0" y="0"/>
                </a:moveTo>
                <a:lnTo>
                  <a:pt x="4262534" y="0"/>
                </a:lnTo>
                <a:lnTo>
                  <a:pt x="4262534" y="4294744"/>
                </a:lnTo>
                <a:lnTo>
                  <a:pt x="0" y="4294744"/>
                </a:lnTo>
                <a:lnTo>
                  <a:pt x="0" y="0"/>
                </a:lnTo>
                <a:close/>
              </a:path>
            </a:pathLst>
          </a:custGeom>
          <a:blipFill>
            <a:blip r:embed="rId9">
              <a:alphaModFix amt="51000"/>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1692974">
            <a:off x="16461646" y="4230662"/>
            <a:ext cx="1129700" cy="2057400"/>
          </a:xfrm>
          <a:custGeom>
            <a:avLst/>
            <a:gdLst/>
            <a:ahLst/>
            <a:cxnLst/>
            <a:rect r="r" b="b" t="t" l="l"/>
            <a:pathLst>
              <a:path h="2057400" w="1129700">
                <a:moveTo>
                  <a:pt x="0" y="0"/>
                </a:moveTo>
                <a:lnTo>
                  <a:pt x="1129699" y="0"/>
                </a:lnTo>
                <a:lnTo>
                  <a:pt x="1129699" y="2057400"/>
                </a:lnTo>
                <a:lnTo>
                  <a:pt x="0" y="2057400"/>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524150" y="1291257"/>
            <a:ext cx="11239700" cy="9045141"/>
          </a:xfrm>
          <a:custGeom>
            <a:avLst/>
            <a:gdLst/>
            <a:ahLst/>
            <a:cxnLst/>
            <a:rect r="r" b="b" t="t" l="l"/>
            <a:pathLst>
              <a:path h="9045141" w="11239700">
                <a:moveTo>
                  <a:pt x="0" y="0"/>
                </a:moveTo>
                <a:lnTo>
                  <a:pt x="11239700" y="0"/>
                </a:lnTo>
                <a:lnTo>
                  <a:pt x="11239700" y="9045141"/>
                </a:lnTo>
                <a:lnTo>
                  <a:pt x="0" y="9045141"/>
                </a:lnTo>
                <a:lnTo>
                  <a:pt x="0" y="0"/>
                </a:lnTo>
                <a:close/>
              </a:path>
            </a:pathLst>
          </a:custGeom>
          <a:blipFill>
            <a:blip r:embed="rId13"/>
            <a:stretch>
              <a:fillRect l="-26402" t="-2369" r="-27194" b="-4990"/>
            </a:stretch>
          </a:blipFill>
        </p:spPr>
      </p:sp>
      <p:sp>
        <p:nvSpPr>
          <p:cNvPr name="TextBox 13" id="13"/>
          <p:cNvSpPr txBox="true"/>
          <p:nvPr/>
        </p:nvSpPr>
        <p:spPr>
          <a:xfrm rot="0">
            <a:off x="1779692" y="158212"/>
            <a:ext cx="7364308" cy="1133045"/>
          </a:xfrm>
          <a:prstGeom prst="rect">
            <a:avLst/>
          </a:prstGeom>
        </p:spPr>
        <p:txBody>
          <a:bodyPr anchor="t" rtlCol="false" tIns="0" lIns="0" bIns="0" rIns="0">
            <a:spAutoFit/>
          </a:bodyPr>
          <a:lstStyle/>
          <a:p>
            <a:pPr algn="ctr">
              <a:lnSpc>
                <a:spcPts val="9326"/>
              </a:lnSpc>
              <a:spcBef>
                <a:spcPct val="0"/>
              </a:spcBef>
            </a:pPr>
            <a:r>
              <a:rPr lang="en-US" sz="6661">
                <a:solidFill>
                  <a:srgbClr val="000000"/>
                </a:solidFill>
                <a:latin typeface="Open Sans Bold"/>
                <a:ea typeface="Open Sans Bold"/>
                <a:cs typeface="Open Sans Bold"/>
                <a:sym typeface="Open Sans Bold"/>
              </a:rPr>
              <a:t>My 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DAGNQ9hB_l0</dc:identifier>
  <dcterms:modified xsi:type="dcterms:W3CDTF">2011-08-01T06:04:30Z</dcterms:modified>
  <cp:revision>1</cp:revision>
  <dc:title>Health Disease Diagnosis</dc:title>
</cp:coreProperties>
</file>